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717" autoAdjust="0"/>
  </p:normalViewPr>
  <p:slideViewPr>
    <p:cSldViewPr>
      <p:cViewPr>
        <p:scale>
          <a:sx n="64" d="100"/>
          <a:sy n="64" d="100"/>
        </p:scale>
        <p:origin x="-132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BC725C-9869-4E87-BCDA-908E60B7724D}" type="datetimeFigureOut">
              <a:rPr lang="hr-HR" smtClean="0"/>
              <a:pPr/>
              <a:t>25.4.2016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D85790-A39F-47A3-874B-D5ACBC5483C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+mn-lt"/>
              </a:rPr>
              <a:t>Muzej grada Zagreba</a:t>
            </a:r>
            <a:endParaRPr lang="hr-HR" dirty="0">
              <a:latin typeface="+mn-lt"/>
            </a:endParaRPr>
          </a:p>
        </p:txBody>
      </p:sp>
      <p:pic>
        <p:nvPicPr>
          <p:cNvPr id="8194" name="Picture 2" descr="https://upload.wikimedia.org/wikipedia/commons/thumb/7/70/Coat_of_arms_of_Zagreb.svg/150px-Coat_of_arms_of_Zagreb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764704"/>
            <a:ext cx="1428750" cy="1685926"/>
          </a:xfrm>
          <a:prstGeom prst="rect">
            <a:avLst/>
          </a:prstGeom>
          <a:noFill/>
        </p:spPr>
      </p:pic>
      <p:pic>
        <p:nvPicPr>
          <p:cNvPr id="3" name="Picture 2" descr="http://www.zagreb-movies.com/galleries/gallery/120945-Zagrebizzraka0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07855"/>
            <a:ext cx="5399584" cy="2950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0425580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Opći podatci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opći </a:t>
            </a:r>
            <a:r>
              <a:rPr lang="hr-HR" dirty="0" smtClean="0"/>
              <a:t>kulturno-povijesni </a:t>
            </a:r>
            <a:r>
              <a:rPr lang="hr-HR" dirty="0"/>
              <a:t>gradski </a:t>
            </a:r>
            <a:r>
              <a:rPr lang="hr-HR" dirty="0" smtClean="0"/>
              <a:t>muzej</a:t>
            </a:r>
          </a:p>
          <a:p>
            <a:r>
              <a:rPr lang="hr-HR" dirty="0" smtClean="0"/>
              <a:t>bavi se </a:t>
            </a:r>
            <a:r>
              <a:rPr lang="hr-HR" dirty="0"/>
              <a:t>prikupljanjem i obradom predmeta iz gradske prošlosti.</a:t>
            </a:r>
          </a:p>
          <a:p>
            <a:r>
              <a:rPr lang="hr-HR" dirty="0"/>
              <a:t>radi na </a:t>
            </a:r>
            <a:r>
              <a:rPr lang="hr-HR" dirty="0" smtClean="0"/>
              <a:t>sustavnom: </a:t>
            </a:r>
            <a:r>
              <a:rPr lang="hr-HR" sz="1800" dirty="0" smtClean="0"/>
              <a:t>-sabiranju</a:t>
            </a:r>
          </a:p>
          <a:p>
            <a:pPr marL="109728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                                     -čuvanju</a:t>
            </a:r>
          </a:p>
          <a:p>
            <a:pPr marL="109728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                                     -restauriranju</a:t>
            </a:r>
          </a:p>
          <a:p>
            <a:pPr marL="109728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                                     -konzerviranju</a:t>
            </a:r>
          </a:p>
          <a:p>
            <a:pPr marL="109728" indent="0">
              <a:buNone/>
            </a:pPr>
            <a:r>
              <a:rPr lang="hr-HR" sz="1800" dirty="0"/>
              <a:t> </a:t>
            </a:r>
            <a:r>
              <a:rPr lang="hr-HR" sz="1800" dirty="0" smtClean="0"/>
              <a:t>                                                           -</a:t>
            </a:r>
            <a:r>
              <a:rPr lang="hr-HR" sz="1800" dirty="0"/>
              <a:t>prezentaciji te trajnoj zaštiti muzejske </a:t>
            </a:r>
            <a:r>
              <a:rPr lang="hr-HR" sz="1800" dirty="0" smtClean="0"/>
              <a:t>građe</a:t>
            </a:r>
          </a:p>
          <a:p>
            <a:pPr marL="109728" indent="0">
              <a:buNone/>
            </a:pPr>
            <a:r>
              <a:rPr lang="hr-HR" sz="1800" dirty="0" smtClean="0"/>
              <a:t>                               </a:t>
            </a:r>
            <a:endParaRPr lang="hr-HR" sz="1800" dirty="0"/>
          </a:p>
          <a:p>
            <a:pPr marL="109728" indent="0">
              <a:buNone/>
            </a:pPr>
            <a:endParaRPr lang="hr-HR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6632"/>
            <a:ext cx="2823567" cy="208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149080"/>
            <a:ext cx="2808312" cy="207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574890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osnovan je odlukom Gradskog poglavarstva 1907. </a:t>
            </a:r>
            <a:r>
              <a:rPr lang="hr-HR" dirty="0" smtClean="0"/>
              <a:t>godine</a:t>
            </a:r>
            <a:endParaRPr lang="hr-HR" dirty="0"/>
          </a:p>
          <a:p>
            <a:r>
              <a:rPr lang="hr-HR" dirty="0"/>
              <a:t>o</a:t>
            </a:r>
            <a:r>
              <a:rPr lang="hr-HR" dirty="0" smtClean="0"/>
              <a:t>snovala ga je </a:t>
            </a:r>
            <a:r>
              <a:rPr lang="hr-HR" dirty="0" smtClean="0"/>
              <a:t>Družba </a:t>
            </a:r>
            <a:r>
              <a:rPr lang="hr-HR" dirty="0"/>
              <a:t>"Braća </a:t>
            </a:r>
            <a:r>
              <a:rPr lang="hr-HR" dirty="0" smtClean="0"/>
              <a:t>hrvatskoga </a:t>
            </a:r>
            <a:r>
              <a:rPr lang="hr-HR" dirty="0" smtClean="0"/>
              <a:t>zmaja</a:t>
            </a:r>
            <a:r>
              <a:rPr lang="hr-HR" dirty="0"/>
              <a:t>" 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739600671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Smještaj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spomenički kompleks </a:t>
            </a:r>
            <a:r>
              <a:rPr lang="hr-HR" dirty="0"/>
              <a:t>bivšeg samostana Klarisa iz 1650. </a:t>
            </a:r>
            <a:r>
              <a:rPr lang="hr-HR" dirty="0" smtClean="0"/>
              <a:t>godine</a:t>
            </a:r>
          </a:p>
          <a:p>
            <a:r>
              <a:rPr lang="hr-HR" dirty="0"/>
              <a:t>na zagrebačkom Gornjem </a:t>
            </a:r>
            <a:r>
              <a:rPr lang="hr-HR" dirty="0" smtClean="0"/>
              <a:t>gradu</a:t>
            </a:r>
          </a:p>
          <a:p>
            <a:r>
              <a:rPr lang="hr-HR" dirty="0"/>
              <a:t>u</a:t>
            </a:r>
            <a:r>
              <a:rPr lang="hr-HR" dirty="0" smtClean="0"/>
              <a:t> Opatičkoj ulici </a:t>
            </a:r>
            <a:r>
              <a:rPr lang="hr-HR" dirty="0"/>
              <a:t>br. </a:t>
            </a:r>
            <a:r>
              <a:rPr lang="hr-HR" dirty="0" smtClean="0"/>
              <a:t>20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2592288" cy="191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3096344" cy="2288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2904047" cy="2146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5542805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Sastav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više od 4.500 izloženih predmeta na 2.223 m²</a:t>
            </a:r>
            <a:endParaRPr lang="hr-HR" dirty="0" smtClean="0"/>
          </a:p>
          <a:p>
            <a:r>
              <a:rPr lang="hr-HR" dirty="0" smtClean="0"/>
              <a:t>vrlo </a:t>
            </a:r>
            <a:r>
              <a:rPr lang="hr-HR" dirty="0"/>
              <a:t>bogat fond vrijedan za proučavanje </a:t>
            </a:r>
            <a:r>
              <a:rPr lang="hr-HR" dirty="0" smtClean="0"/>
              <a:t>zavičajne i </a:t>
            </a:r>
            <a:r>
              <a:rPr lang="hr-HR" dirty="0"/>
              <a:t>lokalne </a:t>
            </a:r>
            <a:r>
              <a:rPr lang="hr-HR" dirty="0" smtClean="0"/>
              <a:t>prošlosti</a:t>
            </a:r>
          </a:p>
          <a:p>
            <a:r>
              <a:rPr lang="hr-HR" dirty="0"/>
              <a:t>pet memorijalnih </a:t>
            </a:r>
            <a:r>
              <a:rPr lang="hr-HR" dirty="0" smtClean="0"/>
              <a:t>zbirki</a:t>
            </a:r>
          </a:p>
          <a:p>
            <a:r>
              <a:rPr lang="hr-HR" dirty="0"/>
              <a:t>dvadeset zbirki predmeta </a:t>
            </a:r>
            <a:endParaRPr lang="hr-HR" dirty="0" smtClean="0"/>
          </a:p>
          <a:p>
            <a:r>
              <a:rPr lang="hr-HR" dirty="0"/>
              <a:t>šest dokumentacijskih fondova</a:t>
            </a:r>
          </a:p>
        </p:txBody>
      </p:sp>
    </p:spTree>
    <p:extLst>
      <p:ext uri="{BB962C8B-B14F-4D97-AF65-F5344CB8AC3E}">
        <p14:creationId xmlns:p14="http://schemas.microsoft.com/office/powerpoint/2010/main" xmlns="" val="1921767594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 marL="109728" indent="0">
              <a:buNone/>
            </a:pPr>
            <a:r>
              <a:rPr lang="hr-HR" dirty="0" smtClean="0"/>
              <a:t>POSEBNO SE ISTIČU SLJEDEĆE ZBIRKE</a:t>
            </a:r>
          </a:p>
          <a:p>
            <a:pPr marL="109728" indent="0">
              <a:buNone/>
            </a:pPr>
            <a:endParaRPr lang="hr-HR" dirty="0" smtClean="0"/>
          </a:p>
          <a:p>
            <a:r>
              <a:rPr lang="hr-HR" dirty="0"/>
              <a:t>pretpovijesna arheološka zbirka</a:t>
            </a:r>
            <a:endParaRPr lang="hr-HR" dirty="0" smtClean="0"/>
          </a:p>
          <a:p>
            <a:r>
              <a:rPr lang="hr-HR" dirty="0"/>
              <a:t>srednjevjekovna arheološka zbirka</a:t>
            </a:r>
          </a:p>
          <a:p>
            <a:r>
              <a:rPr lang="hr-HR" dirty="0"/>
              <a:t>zbirka </a:t>
            </a:r>
            <a:r>
              <a:rPr lang="hr-HR" dirty="0" smtClean="0"/>
              <a:t>cehalija</a:t>
            </a:r>
          </a:p>
          <a:p>
            <a:r>
              <a:rPr lang="hr-HR" dirty="0"/>
              <a:t>zbirka </a:t>
            </a:r>
            <a:r>
              <a:rPr lang="hr-HR" dirty="0" smtClean="0"/>
              <a:t>planova</a:t>
            </a:r>
          </a:p>
          <a:p>
            <a:r>
              <a:rPr lang="hr-HR" dirty="0"/>
              <a:t>regulacija grada Zagreba</a:t>
            </a:r>
          </a:p>
          <a:p>
            <a:r>
              <a:rPr lang="hr-HR" dirty="0"/>
              <a:t>arhivalije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619912520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Usluge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pružanje stručne pomoći iz područja djelatnosti </a:t>
            </a:r>
            <a:r>
              <a:rPr lang="hr-HR" dirty="0" smtClean="0"/>
              <a:t>muzeja</a:t>
            </a:r>
          </a:p>
          <a:p>
            <a:r>
              <a:rPr lang="hr-HR" dirty="0"/>
              <a:t>održavanje </a:t>
            </a:r>
            <a:r>
              <a:rPr lang="hr-HR" dirty="0" smtClean="0"/>
              <a:t>predavanja</a:t>
            </a:r>
          </a:p>
          <a:p>
            <a:r>
              <a:rPr lang="hr-HR" dirty="0" smtClean="0"/>
              <a:t>stručno vodstvo</a:t>
            </a:r>
          </a:p>
          <a:p>
            <a:r>
              <a:rPr lang="hr-HR" dirty="0" smtClean="0"/>
              <a:t>informiranja </a:t>
            </a:r>
            <a:r>
              <a:rPr lang="hr-HR" dirty="0"/>
              <a:t>vezano uz </a:t>
            </a:r>
            <a:r>
              <a:rPr lang="hr-HR" dirty="0" smtClean="0"/>
              <a:t>aktivnosti muzeja</a:t>
            </a:r>
          </a:p>
          <a:p>
            <a:r>
              <a:rPr lang="hr-HR" dirty="0"/>
              <a:t>organiziranje </a:t>
            </a:r>
            <a:r>
              <a:rPr lang="hr-HR" dirty="0" smtClean="0"/>
              <a:t>izložbi</a:t>
            </a:r>
          </a:p>
          <a:p>
            <a:r>
              <a:rPr lang="hr-HR" dirty="0"/>
              <a:t>objavljivanje stručnih publikacija</a:t>
            </a:r>
          </a:p>
        </p:txBody>
      </p:sp>
    </p:spTree>
    <p:extLst>
      <p:ext uri="{BB962C8B-B14F-4D97-AF65-F5344CB8AC3E}">
        <p14:creationId xmlns:p14="http://schemas.microsoft.com/office/powerpoint/2010/main" xmlns="" val="31327745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9600" dirty="0" smtClean="0">
                <a:latin typeface="Baskerville Old Face" pitchFamily="18" charset="0"/>
              </a:rPr>
              <a:t>KRAJ</a:t>
            </a:r>
            <a:endParaRPr lang="hr-HR" sz="9600" dirty="0">
              <a:latin typeface="Baskerville Old Face" pitchFamily="18" charset="0"/>
            </a:endParaRPr>
          </a:p>
        </p:txBody>
      </p:sp>
      <p:pic>
        <p:nvPicPr>
          <p:cNvPr id="1028" name="Picture 4" descr="http://www.gnojidba.info/wp-content/uploads/2013/02/hvala-ikona-gnojidba-info-20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45024"/>
            <a:ext cx="2657475" cy="2352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78782557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151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Muzej grada Zagreba</vt:lpstr>
      <vt:lpstr>Opći podatci</vt:lpstr>
      <vt:lpstr>Povijest</vt:lpstr>
      <vt:lpstr>Smještaj</vt:lpstr>
      <vt:lpstr>Sastav</vt:lpstr>
      <vt:lpstr>Slide 6</vt:lpstr>
      <vt:lpstr>Usluge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Muzej grada Zagreba</dc:title>
  <dc:creator>OŠAŠ</dc:creator>
  <cp:lastModifiedBy>Ariana</cp:lastModifiedBy>
  <cp:revision>16</cp:revision>
  <dcterms:created xsi:type="dcterms:W3CDTF">2016-03-15T13:37:15Z</dcterms:created>
  <dcterms:modified xsi:type="dcterms:W3CDTF">2016-04-25T12:07:56Z</dcterms:modified>
</cp:coreProperties>
</file>